
<file path=[Content_Types].xml><?xml version="1.0" encoding="utf-8"?>
<Types xmlns="http://schemas.openxmlformats.org/package/2006/content-types"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4"/>
  </p:sldMasterIdLst>
  <p:notesMasterIdLst>
    <p:notesMasterId r:id="rId16"/>
  </p:notesMasterIdLst>
  <p:sldIdLst>
    <p:sldId id="256" r:id="rId5"/>
    <p:sldId id="259" r:id="rId6"/>
    <p:sldId id="377" r:id="rId7"/>
    <p:sldId id="348" r:id="rId8"/>
    <p:sldId id="376" r:id="rId9"/>
    <p:sldId id="363" r:id="rId10"/>
    <p:sldId id="366" r:id="rId11"/>
    <p:sldId id="370" r:id="rId12"/>
    <p:sldId id="375" r:id="rId13"/>
    <p:sldId id="371" r:id="rId14"/>
    <p:sldId id="372" r:id="rId15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DE1EA"/>
    <a:srgbClr val="867B3A"/>
    <a:srgbClr val="539A36"/>
    <a:srgbClr val="76B65A"/>
    <a:srgbClr val="09BF12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737" autoAdjust="0"/>
  </p:normalViewPr>
  <p:slideViewPr>
    <p:cSldViewPr>
      <p:cViewPr varScale="1">
        <p:scale>
          <a:sx n="111" d="100"/>
          <a:sy n="111" d="100"/>
        </p:scale>
        <p:origin x="-1536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57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38A5B7BA-579D-44BC-B964-39F1D4EC2C72}" type="datetimeFigureOut">
              <a:rPr lang="en-US" smtClean="0"/>
              <a:pPr/>
              <a:t>5/15/2014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4D615849-DA6A-4C77-98FD-B4FCBFB397A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1896231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Intro,</a:t>
            </a:r>
            <a:r>
              <a:rPr lang="en-US" baseline="0" dirty="0" smtClean="0"/>
              <a:t> focus on the vision, community plans –west ocala, embarking on a community plan for the historic district,  Corridor Streetscape plan –US 441, SR 40,  MLK, Corridor Plans for the CRA, Projects –Downtown, West Broadway, West Ocala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615849-DA6A-4C77-98FD-B4FCBFB397AA}" type="slidenum">
              <a:rPr lang="en-US" smtClean="0"/>
              <a:pPr/>
              <a:t>3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Intent</a:t>
            </a:r>
            <a:r>
              <a:rPr lang="en-US" baseline="0" dirty="0" smtClean="0"/>
              <a:t> :  General Principles –Street Based,  Dev Standards—Placement, height, transparency, parking location etc., Process—site plan review, interpretations/waivers, Design Standards—specific architectural elements awnings, columns, arcades, we also discuss signage, building murals.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615849-DA6A-4C77-98FD-B4FCBFB397AA}" type="slidenum">
              <a:rPr lang="en-US" smtClean="0"/>
              <a:pPr/>
              <a:t>4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615849-DA6A-4C77-98FD-B4FCBFB397AA}" type="slidenum">
              <a:rPr lang="en-US" smtClean="0"/>
              <a:pPr/>
              <a:t>7</a:t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2 studies SR 40 / US 441 – lengthening</a:t>
            </a:r>
            <a:r>
              <a:rPr lang="en-US" baseline="0" dirty="0" smtClean="0"/>
              <a:t> the turn lanes, remove signal on 2</a:t>
            </a:r>
            <a:r>
              <a:rPr lang="en-US" baseline="30000" dirty="0" smtClean="0"/>
              <a:t>nd</a:t>
            </a:r>
            <a:r>
              <a:rPr lang="en-US" baseline="0" dirty="0" smtClean="0"/>
              <a:t> / directional,  other study is focusing on the vision—to eliminate physical barriers –v &amp; c—wider sidewalks, stamped </a:t>
            </a:r>
            <a:r>
              <a:rPr lang="en-US" baseline="0" dirty="0" err="1" smtClean="0"/>
              <a:t>ped</a:t>
            </a:r>
            <a:r>
              <a:rPr lang="en-US" baseline="0" dirty="0" smtClean="0"/>
              <a:t> x walks, </a:t>
            </a:r>
            <a:r>
              <a:rPr lang="en-US" baseline="0" dirty="0" err="1" smtClean="0"/>
              <a:t>ldscp</a:t>
            </a:r>
            <a:r>
              <a:rPr lang="en-US" baseline="0" dirty="0" smtClean="0"/>
              <a:t>, v –left turn lane on magnolia/ e 1</a:t>
            </a:r>
            <a:r>
              <a:rPr lang="en-US" baseline="30000" dirty="0" smtClean="0"/>
              <a:t>st</a:t>
            </a:r>
            <a:r>
              <a:rPr lang="en-US" baseline="0" dirty="0" smtClean="0"/>
              <a:t>, 2-way traffic, road diet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615849-DA6A-4C77-98FD-B4FCBFB397AA}" type="slidenum">
              <a:rPr lang="en-US" smtClean="0"/>
              <a:pPr/>
              <a:t>8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A70B3-A2D1-4BE6-BF1E-C85650E01E3F}" type="datetimeFigureOut">
              <a:rPr lang="en-US" smtClean="0"/>
              <a:pPr/>
              <a:t>5/15/2014</a:t>
            </a:fld>
            <a:endParaRPr lang="en-US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83493-53A6-4862-A927-3E8D2350C18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A70B3-A2D1-4BE6-BF1E-C85650E01E3F}" type="datetimeFigureOut">
              <a:rPr lang="en-US" smtClean="0"/>
              <a:pPr/>
              <a:t>5/15/2014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83493-53A6-4862-A927-3E8D2350C18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A70B3-A2D1-4BE6-BF1E-C85650E01E3F}" type="datetimeFigureOut">
              <a:rPr lang="en-US" smtClean="0"/>
              <a:pPr/>
              <a:t>5/15/2014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83493-53A6-4862-A927-3E8D2350C18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A70B3-A2D1-4BE6-BF1E-C85650E01E3F}" type="datetimeFigureOut">
              <a:rPr lang="en-US" smtClean="0"/>
              <a:pPr/>
              <a:t>5/15/2014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83493-53A6-4862-A927-3E8D2350C18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A70B3-A2D1-4BE6-BF1E-C85650E01E3F}" type="datetimeFigureOut">
              <a:rPr lang="en-US" smtClean="0"/>
              <a:pPr/>
              <a:t>5/15/2014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83493-53A6-4862-A927-3E8D2350C18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A70B3-A2D1-4BE6-BF1E-C85650E01E3F}" type="datetimeFigureOut">
              <a:rPr lang="en-US" smtClean="0"/>
              <a:pPr/>
              <a:t>5/15/2014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83493-53A6-4862-A927-3E8D2350C18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A70B3-A2D1-4BE6-BF1E-C85650E01E3F}" type="datetimeFigureOut">
              <a:rPr lang="en-US" smtClean="0"/>
              <a:pPr/>
              <a:t>5/15/2014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83493-53A6-4862-A927-3E8D2350C18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A70B3-A2D1-4BE6-BF1E-C85650E01E3F}" type="datetimeFigureOut">
              <a:rPr lang="en-US" smtClean="0"/>
              <a:pPr/>
              <a:t>5/15/2014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83493-53A6-4862-A927-3E8D2350C18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A70B3-A2D1-4BE6-BF1E-C85650E01E3F}" type="datetimeFigureOut">
              <a:rPr lang="en-US" smtClean="0"/>
              <a:pPr/>
              <a:t>5/15/2014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83493-53A6-4862-A927-3E8D2350C18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A70B3-A2D1-4BE6-BF1E-C85650E01E3F}" type="datetimeFigureOut">
              <a:rPr lang="en-US" smtClean="0"/>
              <a:pPr/>
              <a:t>5/15/2014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83493-53A6-4862-A927-3E8D2350C18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A70B3-A2D1-4BE6-BF1E-C85650E01E3F}" type="datetimeFigureOut">
              <a:rPr lang="en-US" smtClean="0"/>
              <a:pPr/>
              <a:t>5/15/2014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12D83493-53A6-4862-A927-3E8D2350C18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dirty="0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488A70B3-A2D1-4BE6-BF1E-C85650E01E3F}" type="datetimeFigureOut">
              <a:rPr lang="en-US" smtClean="0"/>
              <a:pPr/>
              <a:t>5/15/2014</a:t>
            </a:fld>
            <a:endParaRPr lang="en-US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2D83493-53A6-4862-A927-3E8D2350C189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1.bin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447800"/>
            <a:ext cx="9144000" cy="5410200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  <a:buClrTx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4000" dirty="0" smtClean="0">
                <a:solidFill>
                  <a:srgbClr val="4DE1EA"/>
                </a:solidFill>
              </a:rPr>
              <a:t>CITY OF OCALA</a:t>
            </a:r>
          </a:p>
          <a:p>
            <a:pPr>
              <a:spcBef>
                <a:spcPts val="600"/>
              </a:spcBef>
              <a:buClrTx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4000" dirty="0" smtClean="0">
                <a:solidFill>
                  <a:srgbClr val="4DE1EA"/>
                </a:solidFill>
              </a:rPr>
              <a:t>Leadership Group </a:t>
            </a:r>
            <a:r>
              <a:rPr lang="en-US" sz="4000" dirty="0" smtClean="0">
                <a:solidFill>
                  <a:srgbClr val="4DE1EA"/>
                </a:solidFill>
              </a:rPr>
              <a:t>Meeting</a:t>
            </a:r>
          </a:p>
          <a:p>
            <a:pPr>
              <a:spcBef>
                <a:spcPts val="600"/>
              </a:spcBef>
              <a:buClrTx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4000" dirty="0" smtClean="0">
                <a:solidFill>
                  <a:srgbClr val="4DE1EA"/>
                </a:solidFill>
              </a:rPr>
              <a:t>May 15, 2014</a:t>
            </a:r>
            <a:endParaRPr lang="en-US" sz="4000" dirty="0" smtClean="0">
              <a:solidFill>
                <a:srgbClr val="4DE1EA"/>
              </a:solidFill>
            </a:endParaRPr>
          </a:p>
          <a:p>
            <a:pPr>
              <a:spcBef>
                <a:spcPts val="600"/>
              </a:spcBef>
              <a:buClrTx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4000" dirty="0" smtClean="0">
              <a:solidFill>
                <a:srgbClr val="000000"/>
              </a:solidFill>
            </a:endParaRPr>
          </a:p>
          <a:p>
            <a:pPr>
              <a:spcBef>
                <a:spcPts val="600"/>
              </a:spcBef>
              <a:buClrTx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dirty="0" smtClean="0">
              <a:solidFill>
                <a:srgbClr val="000000"/>
              </a:solidFill>
            </a:endParaRPr>
          </a:p>
          <a:p>
            <a:endParaRPr lang="en-US" dirty="0"/>
          </a:p>
        </p:txBody>
      </p:sp>
      <p:pic>
        <p:nvPicPr>
          <p:cNvPr id="8" name="Picture 7" descr="Ocala_Logo_Standar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0" y="304801"/>
            <a:ext cx="2424016" cy="10667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Ocala_Logo_Standar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" y="152400"/>
            <a:ext cx="2368977" cy="1042576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457200" y="1295400"/>
            <a:ext cx="7924800" cy="762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>
                <a:solidFill>
                  <a:srgbClr val="4DE1EA"/>
                </a:solidFill>
              </a:rPr>
              <a:t>Meeting Schedule / </a:t>
            </a:r>
            <a:r>
              <a:rPr lang="en-US" dirty="0" smtClean="0">
                <a:solidFill>
                  <a:srgbClr val="4DE1EA"/>
                </a:solidFill>
              </a:rPr>
              <a:t>Time</a:t>
            </a:r>
            <a:br>
              <a:rPr lang="en-US" dirty="0" smtClean="0">
                <a:solidFill>
                  <a:srgbClr val="4DE1EA"/>
                </a:solidFill>
              </a:rPr>
            </a:br>
            <a:endParaRPr lang="en-US" dirty="0" smtClean="0">
              <a:solidFill>
                <a:srgbClr val="4DE1EA"/>
              </a:solidFill>
            </a:endParaRPr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>
          <a:xfrm>
            <a:off x="1447800" y="1905000"/>
            <a:ext cx="6400800" cy="4495800"/>
          </a:xfrm>
        </p:spPr>
        <p:txBody>
          <a:bodyPr>
            <a:normAutofit/>
          </a:bodyPr>
          <a:lstStyle/>
          <a:p>
            <a:pPr algn="l"/>
            <a:endParaRPr lang="en-US" dirty="0" smtClean="0">
              <a:solidFill>
                <a:schemeClr val="bg1"/>
              </a:solidFill>
            </a:endParaRPr>
          </a:p>
          <a:p>
            <a:pPr algn="l"/>
            <a:r>
              <a:rPr lang="en-US" dirty="0" smtClean="0">
                <a:solidFill>
                  <a:schemeClr val="bg1"/>
                </a:solidFill>
              </a:rPr>
              <a:t> </a:t>
            </a:r>
          </a:p>
          <a:p>
            <a:pPr lvl="0" algn="l"/>
            <a:endParaRPr lang="en-US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Ocala_Logo_Standar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" y="152400"/>
            <a:ext cx="2368977" cy="1042576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609600" y="1219201"/>
            <a:ext cx="7924800" cy="762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>
                <a:solidFill>
                  <a:srgbClr val="4DE1EA"/>
                </a:solidFill>
              </a:rPr>
              <a:t>Comments / Questions</a:t>
            </a:r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>
          <a:xfrm>
            <a:off x="1447800" y="1905000"/>
            <a:ext cx="6400800" cy="4495800"/>
          </a:xfrm>
        </p:spPr>
        <p:txBody>
          <a:bodyPr>
            <a:normAutofit/>
          </a:bodyPr>
          <a:lstStyle/>
          <a:p>
            <a:pPr algn="l"/>
            <a:endParaRPr lang="en-US" dirty="0" smtClean="0">
              <a:solidFill>
                <a:schemeClr val="bg1"/>
              </a:solidFill>
            </a:endParaRPr>
          </a:p>
          <a:p>
            <a:pPr algn="l"/>
            <a:r>
              <a:rPr lang="en-US" dirty="0" smtClean="0">
                <a:solidFill>
                  <a:schemeClr val="bg1"/>
                </a:solidFill>
              </a:rPr>
              <a:t> </a:t>
            </a:r>
          </a:p>
          <a:p>
            <a:pPr lvl="0" algn="l"/>
            <a:endParaRPr lang="en-US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Ocala_Logo_Standar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" y="152400"/>
            <a:ext cx="2368977" cy="1042576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609600" y="1219201"/>
            <a:ext cx="7924800" cy="762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>
          <a:xfrm>
            <a:off x="1447800" y="1905000"/>
            <a:ext cx="6400800" cy="4495800"/>
          </a:xfrm>
        </p:spPr>
        <p:txBody>
          <a:bodyPr>
            <a:normAutofit fontScale="62500" lnSpcReduction="20000"/>
          </a:bodyPr>
          <a:lstStyle/>
          <a:p>
            <a:pPr lvl="0" algn="l"/>
            <a:r>
              <a:rPr lang="en-US" dirty="0" smtClean="0">
                <a:solidFill>
                  <a:schemeClr val="bg1"/>
                </a:solidFill>
              </a:rPr>
              <a:t>Vision Progress  11:40 – 11:50</a:t>
            </a:r>
          </a:p>
          <a:p>
            <a:pPr lvl="0" algn="l"/>
            <a:endParaRPr lang="en-US" dirty="0" smtClean="0">
              <a:solidFill>
                <a:schemeClr val="bg1"/>
              </a:solidFill>
            </a:endParaRPr>
          </a:p>
          <a:p>
            <a:pPr lvl="0" algn="l"/>
            <a:r>
              <a:rPr lang="en-US" dirty="0" smtClean="0">
                <a:solidFill>
                  <a:schemeClr val="bg1"/>
                </a:solidFill>
              </a:rPr>
              <a:t>Downtown  11:50 – 12:10</a:t>
            </a:r>
            <a:endParaRPr lang="en-US" dirty="0" smtClean="0">
              <a:solidFill>
                <a:schemeClr val="bg1"/>
              </a:solidFill>
            </a:endParaRPr>
          </a:p>
          <a:p>
            <a:pPr lvl="1" algn="l"/>
            <a:r>
              <a:rPr lang="en-US" dirty="0" smtClean="0">
                <a:solidFill>
                  <a:schemeClr val="bg1"/>
                </a:solidFill>
              </a:rPr>
              <a:t>Events/Activities</a:t>
            </a:r>
          </a:p>
          <a:p>
            <a:pPr lvl="1" algn="l"/>
            <a:r>
              <a:rPr lang="en-US" dirty="0" smtClean="0">
                <a:solidFill>
                  <a:schemeClr val="bg1"/>
                </a:solidFill>
              </a:rPr>
              <a:t>Place </a:t>
            </a:r>
            <a:r>
              <a:rPr lang="en-US" dirty="0" smtClean="0">
                <a:solidFill>
                  <a:schemeClr val="bg1"/>
                </a:solidFill>
              </a:rPr>
              <a:t>Based Code</a:t>
            </a:r>
          </a:p>
          <a:p>
            <a:pPr algn="l"/>
            <a:endParaRPr lang="en-US" dirty="0" smtClean="0">
              <a:solidFill>
                <a:schemeClr val="bg1"/>
              </a:solidFill>
            </a:endParaRPr>
          </a:p>
          <a:p>
            <a:pPr algn="l"/>
            <a:r>
              <a:rPr lang="en-US" dirty="0" smtClean="0">
                <a:solidFill>
                  <a:schemeClr val="bg1"/>
                </a:solidFill>
              </a:rPr>
              <a:t>East and West Ocala Community Redevelopment Areas (CRA</a:t>
            </a:r>
            <a:r>
              <a:rPr lang="en-US" dirty="0" smtClean="0">
                <a:solidFill>
                  <a:schemeClr val="bg1"/>
                </a:solidFill>
              </a:rPr>
              <a:t>) 12:10 -12:20</a:t>
            </a:r>
            <a:endParaRPr lang="en-US" dirty="0" smtClean="0">
              <a:solidFill>
                <a:schemeClr val="bg1"/>
              </a:solidFill>
            </a:endParaRPr>
          </a:p>
          <a:p>
            <a:pPr algn="l"/>
            <a:r>
              <a:rPr lang="en-US" dirty="0" smtClean="0">
                <a:solidFill>
                  <a:schemeClr val="bg1"/>
                </a:solidFill>
              </a:rPr>
              <a:t> </a:t>
            </a:r>
          </a:p>
          <a:p>
            <a:pPr lvl="0" algn="l"/>
            <a:r>
              <a:rPr lang="en-US" dirty="0" smtClean="0">
                <a:solidFill>
                  <a:schemeClr val="bg1"/>
                </a:solidFill>
              </a:rPr>
              <a:t>Osceola Linear </a:t>
            </a:r>
            <a:r>
              <a:rPr lang="en-US" dirty="0" smtClean="0">
                <a:solidFill>
                  <a:schemeClr val="bg1"/>
                </a:solidFill>
              </a:rPr>
              <a:t>Park 12:20 – 12:30</a:t>
            </a:r>
            <a:endParaRPr lang="en-US" dirty="0" smtClean="0">
              <a:solidFill>
                <a:schemeClr val="bg1"/>
              </a:solidFill>
            </a:endParaRPr>
          </a:p>
          <a:p>
            <a:pPr lvl="0" algn="l"/>
            <a:endParaRPr lang="en-US" dirty="0" smtClean="0">
              <a:solidFill>
                <a:schemeClr val="bg1"/>
              </a:solidFill>
            </a:endParaRPr>
          </a:p>
          <a:p>
            <a:pPr lvl="0" algn="l"/>
            <a:r>
              <a:rPr lang="en-US" dirty="0" smtClean="0">
                <a:solidFill>
                  <a:schemeClr val="bg1"/>
                </a:solidFill>
              </a:rPr>
              <a:t>SR 40 </a:t>
            </a:r>
            <a:r>
              <a:rPr lang="en-US" dirty="0" smtClean="0">
                <a:solidFill>
                  <a:schemeClr val="bg1"/>
                </a:solidFill>
              </a:rPr>
              <a:t>Plan 12:30 -12:40</a:t>
            </a:r>
            <a:endParaRPr lang="en-US" dirty="0" smtClean="0">
              <a:solidFill>
                <a:schemeClr val="bg1"/>
              </a:solidFill>
            </a:endParaRPr>
          </a:p>
          <a:p>
            <a:pPr algn="l"/>
            <a:r>
              <a:rPr lang="en-US" dirty="0" smtClean="0">
                <a:solidFill>
                  <a:schemeClr val="bg1"/>
                </a:solidFill>
              </a:rPr>
              <a:t> </a:t>
            </a:r>
          </a:p>
          <a:p>
            <a:pPr lvl="0" algn="l"/>
            <a:r>
              <a:rPr lang="en-US" dirty="0" smtClean="0">
                <a:solidFill>
                  <a:schemeClr val="bg1"/>
                </a:solidFill>
              </a:rPr>
              <a:t>Recent </a:t>
            </a:r>
            <a:r>
              <a:rPr lang="en-US" dirty="0" smtClean="0">
                <a:solidFill>
                  <a:schemeClr val="bg1"/>
                </a:solidFill>
              </a:rPr>
              <a:t>/ Upcoming Cases 12:40 -12:50</a:t>
            </a:r>
          </a:p>
          <a:p>
            <a:pPr lvl="0" algn="l"/>
            <a:endParaRPr lang="en-US" dirty="0" smtClean="0">
              <a:solidFill>
                <a:schemeClr val="bg1"/>
              </a:solidFill>
            </a:endParaRPr>
          </a:p>
          <a:p>
            <a:pPr lvl="0" algn="l"/>
            <a:r>
              <a:rPr lang="en-US" dirty="0" smtClean="0">
                <a:solidFill>
                  <a:schemeClr val="bg1"/>
                </a:solidFill>
              </a:rPr>
              <a:t>Meeting Schedule/Time   12:50 – 12:55</a:t>
            </a:r>
            <a:endParaRPr lang="en-US" dirty="0" smtClean="0">
              <a:solidFill>
                <a:schemeClr val="bg1"/>
              </a:solidFill>
            </a:endParaRPr>
          </a:p>
          <a:p>
            <a:pPr algn="l"/>
            <a:r>
              <a:rPr lang="en-US" dirty="0" smtClean="0">
                <a:solidFill>
                  <a:schemeClr val="bg1"/>
                </a:solidFill>
              </a:rPr>
              <a:t> </a:t>
            </a:r>
          </a:p>
          <a:p>
            <a:pPr lvl="0" algn="l"/>
            <a:r>
              <a:rPr lang="en-US" dirty="0" smtClean="0">
                <a:solidFill>
                  <a:schemeClr val="bg1"/>
                </a:solidFill>
              </a:rPr>
              <a:t>Additional </a:t>
            </a:r>
            <a:r>
              <a:rPr lang="en-US" dirty="0" smtClean="0">
                <a:solidFill>
                  <a:schemeClr val="bg1"/>
                </a:solidFill>
              </a:rPr>
              <a:t>comments/questions 12:55 -1</a:t>
            </a:r>
            <a:r>
              <a:rPr lang="en-US" dirty="0" smtClean="0">
                <a:solidFill>
                  <a:schemeClr val="bg1"/>
                </a:solidFill>
                <a:sym typeface="Wingdings" pitchFamily="2" charset="2"/>
              </a:rPr>
              <a:t>:00</a:t>
            </a:r>
            <a:endParaRPr lang="en-US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Ocala_Logo_Standard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800" y="152400"/>
            <a:ext cx="2368977" cy="1042576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609600" y="1219201"/>
            <a:ext cx="7924800" cy="762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Vision Strategies</a:t>
            </a:r>
            <a:endParaRPr lang="en-US" dirty="0"/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>
          <a:xfrm>
            <a:off x="1447800" y="1905000"/>
            <a:ext cx="6400800" cy="4495800"/>
          </a:xfrm>
        </p:spPr>
        <p:txBody>
          <a:bodyPr>
            <a:normAutofit/>
          </a:bodyPr>
          <a:lstStyle/>
          <a:p>
            <a:pPr lvl="0"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Comprehensive Plan/EAR</a:t>
            </a:r>
          </a:p>
          <a:p>
            <a:pPr lvl="0" algn="l">
              <a:buFont typeface="Arial" pitchFamily="34" charset="0"/>
              <a:buChar char="•"/>
            </a:pPr>
            <a:endParaRPr lang="en-US" dirty="0" smtClean="0">
              <a:solidFill>
                <a:schemeClr val="bg1"/>
              </a:solidFill>
            </a:endParaRPr>
          </a:p>
          <a:p>
            <a:pPr lvl="0"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Community Plans</a:t>
            </a:r>
          </a:p>
          <a:p>
            <a:pPr lvl="0" algn="l">
              <a:buFont typeface="Arial" pitchFamily="34" charset="0"/>
              <a:buChar char="•"/>
            </a:pPr>
            <a:endParaRPr lang="en-US" dirty="0" smtClean="0">
              <a:solidFill>
                <a:schemeClr val="bg1"/>
              </a:solidFill>
            </a:endParaRPr>
          </a:p>
          <a:p>
            <a:pPr lvl="0"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Corridor Streetscape Plans</a:t>
            </a:r>
          </a:p>
          <a:p>
            <a:pPr lvl="0" algn="l">
              <a:buFont typeface="Arial" pitchFamily="34" charset="0"/>
              <a:buChar char="•"/>
            </a:pPr>
            <a:endParaRPr lang="en-US" dirty="0" smtClean="0">
              <a:solidFill>
                <a:schemeClr val="bg1"/>
              </a:solidFill>
            </a:endParaRPr>
          </a:p>
          <a:p>
            <a:pPr lvl="0"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Capital Improvement Projects</a:t>
            </a:r>
          </a:p>
          <a:p>
            <a:pPr lvl="0" algn="l">
              <a:buFont typeface="Arial" pitchFamily="34" charset="0"/>
              <a:buChar char="•"/>
            </a:pPr>
            <a:endParaRPr lang="en-US" dirty="0" smtClean="0">
              <a:solidFill>
                <a:schemeClr val="bg1"/>
              </a:solidFill>
            </a:endParaRPr>
          </a:p>
          <a:p>
            <a:pPr lvl="0" algn="l"/>
            <a:endParaRPr lang="en-US" dirty="0" smtClean="0">
              <a:solidFill>
                <a:schemeClr val="bg1"/>
              </a:solidFill>
            </a:endParaRPr>
          </a:p>
          <a:p>
            <a:pPr lvl="0" algn="l">
              <a:buFont typeface="Arial" pitchFamily="34" charset="0"/>
              <a:buChar char="•"/>
            </a:pPr>
            <a:endParaRPr lang="en-US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Ocala_Logo_Standard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800" y="152400"/>
            <a:ext cx="2368977" cy="1042576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609600" y="1219201"/>
            <a:ext cx="7924800" cy="762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Place Based Code</a:t>
            </a:r>
            <a:endParaRPr lang="en-US" dirty="0"/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>
          <a:xfrm>
            <a:off x="1447800" y="1905000"/>
            <a:ext cx="6400800" cy="4495800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en-US" dirty="0" smtClean="0">
                <a:solidFill>
                  <a:schemeClr val="bg1"/>
                </a:solidFill>
              </a:rPr>
              <a:t>Table of Contents</a:t>
            </a:r>
          </a:p>
          <a:p>
            <a:pPr algn="l">
              <a:buFont typeface="Arial" pitchFamily="34" charset="0"/>
              <a:buChar char="•"/>
            </a:pPr>
            <a:endParaRPr lang="en-US" dirty="0" smtClean="0">
              <a:solidFill>
                <a:schemeClr val="bg1"/>
              </a:solidFill>
            </a:endParaRPr>
          </a:p>
          <a:p>
            <a:pPr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Intent</a:t>
            </a:r>
            <a:endParaRPr lang="en-US" dirty="0" smtClean="0">
              <a:solidFill>
                <a:schemeClr val="bg1"/>
              </a:solidFill>
            </a:endParaRPr>
          </a:p>
          <a:p>
            <a:pPr algn="l">
              <a:buFont typeface="Arial" pitchFamily="34" charset="0"/>
              <a:buChar char="•"/>
            </a:pPr>
            <a:endParaRPr lang="en-US" dirty="0" smtClean="0">
              <a:solidFill>
                <a:schemeClr val="bg1"/>
              </a:solidFill>
            </a:endParaRPr>
          </a:p>
          <a:p>
            <a:pPr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Development </a:t>
            </a:r>
            <a:r>
              <a:rPr lang="en-US" dirty="0" smtClean="0">
                <a:solidFill>
                  <a:schemeClr val="bg1"/>
                </a:solidFill>
              </a:rPr>
              <a:t>Standards</a:t>
            </a:r>
          </a:p>
          <a:p>
            <a:pPr algn="l">
              <a:buFont typeface="Arial" pitchFamily="34" charset="0"/>
              <a:buChar char="•"/>
            </a:pPr>
            <a:endParaRPr lang="en-US" dirty="0" smtClean="0">
              <a:solidFill>
                <a:schemeClr val="bg1"/>
              </a:solidFill>
            </a:endParaRPr>
          </a:p>
          <a:p>
            <a:pPr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Process</a:t>
            </a:r>
            <a:endParaRPr lang="en-US" dirty="0" smtClean="0">
              <a:solidFill>
                <a:schemeClr val="bg1"/>
              </a:solidFill>
            </a:endParaRPr>
          </a:p>
          <a:p>
            <a:pPr algn="l">
              <a:buFont typeface="Arial" pitchFamily="34" charset="0"/>
              <a:buChar char="•"/>
            </a:pPr>
            <a:endParaRPr lang="en-US" dirty="0" smtClean="0">
              <a:solidFill>
                <a:schemeClr val="bg1"/>
              </a:solidFill>
            </a:endParaRPr>
          </a:p>
          <a:p>
            <a:pPr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Design </a:t>
            </a:r>
            <a:r>
              <a:rPr lang="en-US" dirty="0" smtClean="0">
                <a:solidFill>
                  <a:schemeClr val="bg1"/>
                </a:solidFill>
              </a:rPr>
              <a:t>Standards</a:t>
            </a:r>
          </a:p>
          <a:p>
            <a:pPr algn="l">
              <a:buFont typeface="Arial" pitchFamily="34" charset="0"/>
              <a:buChar char="•"/>
            </a:pPr>
            <a:endParaRPr lang="en-US" dirty="0" smtClean="0">
              <a:solidFill>
                <a:schemeClr val="bg1"/>
              </a:solidFill>
            </a:endParaRPr>
          </a:p>
          <a:p>
            <a:pPr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Definitions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Ocala_Logo_Standar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" y="152400"/>
            <a:ext cx="2368977" cy="1042576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609600" y="1219201"/>
            <a:ext cx="7924800" cy="762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Place Based Code</a:t>
            </a:r>
            <a:endParaRPr lang="en-US" dirty="0"/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>
          <a:xfrm>
            <a:off x="1447800" y="1905000"/>
            <a:ext cx="6400800" cy="4495800"/>
          </a:xfrm>
        </p:spPr>
        <p:txBody>
          <a:bodyPr>
            <a:normAutofit/>
          </a:bodyPr>
          <a:lstStyle/>
          <a:p>
            <a:pPr lvl="1"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Schedule</a:t>
            </a:r>
          </a:p>
          <a:p>
            <a:pPr algn="l"/>
            <a:endParaRPr lang="en-US" dirty="0"/>
          </a:p>
        </p:txBody>
      </p:sp>
      <p:graphicFrame>
        <p:nvGraphicFramePr>
          <p:cNvPr id="14" name="Table 13"/>
          <p:cNvGraphicFramePr>
            <a:graphicFrameLocks noGrp="1"/>
          </p:cNvGraphicFramePr>
          <p:nvPr/>
        </p:nvGraphicFramePr>
        <p:xfrm>
          <a:off x="1828800" y="2362200"/>
          <a:ext cx="6629400" cy="3619499"/>
        </p:xfrm>
        <a:graphic>
          <a:graphicData uri="http://schemas.openxmlformats.org/drawingml/2006/table">
            <a:tbl>
              <a:tblPr/>
              <a:tblGrid>
                <a:gridCol w="3877574"/>
                <a:gridCol w="2751826"/>
              </a:tblGrid>
              <a:tr h="27842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Meeting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Timeline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842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meeting </a:t>
                      </a:r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w/City Management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week of </a:t>
                      </a:r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5/19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842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Meeting with VHB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week of 5/26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842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Meeting w/Attorneys/eng/developers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week 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of </a:t>
                      </a:r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6/2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842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Meeting with Public works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week of </a:t>
                      </a:r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6/9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842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Meeting with Site Plan Review Committee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Week of 6/16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842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Meeting with DBA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Week</a:t>
                      </a:r>
                      <a:r>
                        <a:rPr lang="en-US" sz="1100" b="0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of 6/16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842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Meeting with WOSC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Week</a:t>
                      </a:r>
                      <a:r>
                        <a:rPr lang="en-US" sz="1100" b="0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of 6/23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842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Public Meeting(s)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August, 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2014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842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Wkshop PZ/CC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September</a:t>
                      </a:r>
                      <a:r>
                        <a:rPr lang="en-US" sz="1100" b="0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,</a:t>
                      </a:r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2014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842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Public hearings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842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PZ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October, 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2014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842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CC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November, 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2014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Ocala_Logo_Standar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" y="152400"/>
            <a:ext cx="2368977" cy="1042576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609600" y="1219201"/>
            <a:ext cx="7924800" cy="762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>
                <a:solidFill>
                  <a:srgbClr val="4DE1EA"/>
                </a:solidFill>
              </a:rPr>
              <a:t>East and West Ocala CRAs</a:t>
            </a:r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>
          <a:xfrm>
            <a:off x="1447800" y="1905000"/>
            <a:ext cx="6400800" cy="4495800"/>
          </a:xfrm>
        </p:spPr>
        <p:txBody>
          <a:bodyPr>
            <a:normAutofit/>
          </a:bodyPr>
          <a:lstStyle/>
          <a:p>
            <a:pPr algn="l">
              <a:buFont typeface="Arial" pitchFamily="34" charset="0"/>
              <a:buChar char="•"/>
            </a:pPr>
            <a:endParaRPr lang="en-US" dirty="0" smtClean="0">
              <a:solidFill>
                <a:schemeClr val="bg1"/>
              </a:solidFill>
            </a:endParaRPr>
          </a:p>
          <a:p>
            <a:pPr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Catalytic Sites</a:t>
            </a:r>
          </a:p>
          <a:p>
            <a:pPr algn="l">
              <a:buFont typeface="Arial" pitchFamily="34" charset="0"/>
              <a:buChar char="•"/>
            </a:pPr>
            <a:endParaRPr lang="en-US" dirty="0" smtClean="0">
              <a:solidFill>
                <a:schemeClr val="bg1"/>
              </a:solidFill>
            </a:endParaRPr>
          </a:p>
          <a:p>
            <a:pPr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Schedule</a:t>
            </a:r>
          </a:p>
          <a:p>
            <a:pPr algn="l">
              <a:buFont typeface="Arial" pitchFamily="34" charset="0"/>
              <a:buChar char="•"/>
            </a:pPr>
            <a:endParaRPr lang="en-US" dirty="0" smtClean="0">
              <a:solidFill>
                <a:schemeClr val="bg1"/>
              </a:solidFill>
            </a:endParaRPr>
          </a:p>
          <a:p>
            <a:pPr algn="l">
              <a:buFont typeface="Arial" pitchFamily="34" charset="0"/>
              <a:buChar char="•"/>
            </a:pPr>
            <a:endParaRPr lang="en-US" dirty="0" smtClean="0">
              <a:solidFill>
                <a:schemeClr val="bg1"/>
              </a:solidFill>
            </a:endParaRPr>
          </a:p>
          <a:p>
            <a:pPr algn="l"/>
            <a:r>
              <a:rPr lang="en-US" dirty="0" smtClean="0">
                <a:solidFill>
                  <a:schemeClr val="bg1"/>
                </a:solidFill>
              </a:rPr>
              <a:t> </a:t>
            </a:r>
          </a:p>
          <a:p>
            <a:pPr lvl="0" algn="l"/>
            <a:endParaRPr lang="en-US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Ocala_Logo_Standard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4800" y="152400"/>
            <a:ext cx="2368977" cy="1042576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0" y="2667000"/>
            <a:ext cx="7924800" cy="762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>
                <a:solidFill>
                  <a:srgbClr val="4DE1EA"/>
                </a:solidFill>
              </a:rPr>
              <a:t>Osceola </a:t>
            </a:r>
            <a:br>
              <a:rPr lang="en-US" dirty="0" smtClean="0">
                <a:solidFill>
                  <a:srgbClr val="4DE1EA"/>
                </a:solidFill>
              </a:rPr>
            </a:br>
            <a:r>
              <a:rPr lang="en-US" dirty="0" smtClean="0">
                <a:solidFill>
                  <a:srgbClr val="4DE1EA"/>
                </a:solidFill>
              </a:rPr>
              <a:t>Linear </a:t>
            </a:r>
            <a:br>
              <a:rPr lang="en-US" dirty="0" smtClean="0">
                <a:solidFill>
                  <a:srgbClr val="4DE1EA"/>
                </a:solidFill>
              </a:rPr>
            </a:br>
            <a:r>
              <a:rPr lang="en-US" dirty="0" smtClean="0">
                <a:solidFill>
                  <a:srgbClr val="4DE1EA"/>
                </a:solidFill>
              </a:rPr>
              <a:t>Park</a:t>
            </a:r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>
          <a:xfrm>
            <a:off x="1447800" y="1905000"/>
            <a:ext cx="6400800" cy="4495800"/>
          </a:xfrm>
        </p:spPr>
        <p:txBody>
          <a:bodyPr>
            <a:normAutofit/>
          </a:bodyPr>
          <a:lstStyle/>
          <a:p>
            <a:pPr lvl="0" algn="l"/>
            <a:r>
              <a:rPr lang="en-US" dirty="0" smtClean="0">
                <a:solidFill>
                  <a:schemeClr val="bg1"/>
                </a:solidFill>
              </a:rPr>
              <a:t> </a:t>
            </a:r>
          </a:p>
          <a:p>
            <a:pPr lvl="0" algn="l"/>
            <a:endParaRPr lang="en-US" dirty="0" smtClean="0">
              <a:solidFill>
                <a:schemeClr val="bg1"/>
              </a:solidFill>
            </a:endParaRPr>
          </a:p>
          <a:p>
            <a:pPr algn="l">
              <a:buFont typeface="Arial" pitchFamily="34" charset="0"/>
              <a:buChar char="•"/>
            </a:pPr>
            <a:endParaRPr lang="en-US" dirty="0" smtClean="0">
              <a:solidFill>
                <a:schemeClr val="bg1"/>
              </a:solidFill>
            </a:endParaRPr>
          </a:p>
          <a:p>
            <a:pPr algn="l"/>
            <a:r>
              <a:rPr lang="en-US" dirty="0" smtClean="0">
                <a:solidFill>
                  <a:schemeClr val="bg1"/>
                </a:solidFill>
              </a:rPr>
              <a:t> </a:t>
            </a:r>
          </a:p>
          <a:p>
            <a:pPr lvl="0" algn="l"/>
            <a:endParaRPr lang="en-US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graphicFrame>
        <p:nvGraphicFramePr>
          <p:cNvPr id="91138" name="Object 2"/>
          <p:cNvGraphicFramePr>
            <a:graphicFrameLocks noChangeAspect="1"/>
          </p:cNvGraphicFramePr>
          <p:nvPr/>
        </p:nvGraphicFramePr>
        <p:xfrm>
          <a:off x="2351088" y="0"/>
          <a:ext cx="4440237" cy="6858000"/>
        </p:xfrm>
        <a:graphic>
          <a:graphicData uri="http://schemas.openxmlformats.org/presentationml/2006/ole">
            <p:oleObj spid="_x0000_s91138" name="Acrobat Document" r:id="rId5" imgW="15085714" imgH="23314286" progId="AcroExch.Document.11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Ocala_Logo_Standard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800" y="152400"/>
            <a:ext cx="2368977" cy="1042576"/>
          </a:xfrm>
          <a:prstGeom prst="rect">
            <a:avLst/>
          </a:prstGeom>
        </p:spPr>
      </p:pic>
      <p:sp>
        <p:nvSpPr>
          <p:cNvPr id="8" name="Subtitle 7"/>
          <p:cNvSpPr>
            <a:spLocks noGrp="1"/>
          </p:cNvSpPr>
          <p:nvPr>
            <p:ph type="subTitle" idx="1"/>
          </p:nvPr>
        </p:nvSpPr>
        <p:spPr>
          <a:xfrm>
            <a:off x="1447800" y="1905000"/>
            <a:ext cx="6400800" cy="4495800"/>
          </a:xfrm>
        </p:spPr>
        <p:txBody>
          <a:bodyPr>
            <a:normAutofit/>
          </a:bodyPr>
          <a:lstStyle/>
          <a:p>
            <a:pPr algn="l"/>
            <a:endParaRPr lang="en-US" dirty="0" smtClean="0">
              <a:solidFill>
                <a:schemeClr val="bg1"/>
              </a:solidFill>
            </a:endParaRPr>
          </a:p>
          <a:p>
            <a:pPr algn="l"/>
            <a:r>
              <a:rPr lang="en-US" dirty="0" smtClean="0">
                <a:solidFill>
                  <a:schemeClr val="bg1"/>
                </a:solidFill>
              </a:rPr>
              <a:t> </a:t>
            </a:r>
          </a:p>
          <a:p>
            <a:pPr lvl="0" algn="l"/>
            <a:endParaRPr lang="en-US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9216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133850"/>
            <a:ext cx="9108017" cy="272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143000"/>
            <a:ext cx="9144000" cy="2980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609600" y="1219201"/>
            <a:ext cx="7924800" cy="762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>
                <a:solidFill>
                  <a:srgbClr val="4DE1EA"/>
                </a:solidFill>
              </a:rPr>
              <a:t>SR 40 Plan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Ocala_Logo_Standar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" y="152400"/>
            <a:ext cx="2368977" cy="1042576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609600" y="2362200"/>
            <a:ext cx="7924800" cy="762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>
                <a:solidFill>
                  <a:srgbClr val="4DE1EA"/>
                </a:solidFill>
              </a:rPr>
              <a:t/>
            </a:r>
            <a:br>
              <a:rPr lang="en-US" dirty="0" smtClean="0">
                <a:solidFill>
                  <a:srgbClr val="4DE1EA"/>
                </a:solidFill>
              </a:rPr>
            </a:br>
            <a:r>
              <a:rPr lang="en-US" dirty="0" smtClean="0">
                <a:solidFill>
                  <a:srgbClr val="4DE1EA"/>
                </a:solidFill>
              </a:rPr>
              <a:t/>
            </a:r>
            <a:br>
              <a:rPr lang="en-US" dirty="0" smtClean="0">
                <a:solidFill>
                  <a:srgbClr val="4DE1EA"/>
                </a:solidFill>
              </a:rPr>
            </a:br>
            <a:r>
              <a:rPr lang="en-US" sz="4400" dirty="0" smtClean="0">
                <a:solidFill>
                  <a:srgbClr val="4DE1EA"/>
                </a:solidFill>
              </a:rPr>
              <a:t>Recent/Upcoming Projects/Amendments</a:t>
            </a:r>
            <a:r>
              <a:rPr lang="en-US" dirty="0" smtClean="0">
                <a:solidFill>
                  <a:srgbClr val="4DE1EA"/>
                </a:solidFill>
              </a:rPr>
              <a:t/>
            </a:r>
            <a:br>
              <a:rPr lang="en-US" dirty="0" smtClean="0">
                <a:solidFill>
                  <a:srgbClr val="4DE1EA"/>
                </a:solidFill>
              </a:rPr>
            </a:br>
            <a:endParaRPr lang="en-US" dirty="0" smtClean="0">
              <a:solidFill>
                <a:srgbClr val="4DE1EA"/>
              </a:solidFill>
            </a:endParaRPr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>
          <a:xfrm>
            <a:off x="1143000" y="2514600"/>
            <a:ext cx="6400800" cy="4343400"/>
          </a:xfrm>
        </p:spPr>
        <p:txBody>
          <a:bodyPr>
            <a:noAutofit/>
          </a:bodyPr>
          <a:lstStyle/>
          <a:p>
            <a:pPr algn="l"/>
            <a:r>
              <a:rPr lang="en-US" sz="1400" dirty="0" smtClean="0">
                <a:solidFill>
                  <a:schemeClr val="bg1"/>
                </a:solidFill>
              </a:rPr>
              <a:t>Blitch Plantation (Recently approved concept plan)</a:t>
            </a:r>
          </a:p>
          <a:p>
            <a:pPr algn="l"/>
            <a:endParaRPr lang="en-US" sz="1400" dirty="0" smtClean="0">
              <a:solidFill>
                <a:schemeClr val="bg1"/>
              </a:solidFill>
            </a:endParaRPr>
          </a:p>
          <a:p>
            <a:pPr algn="l"/>
            <a:endParaRPr lang="en-US" sz="1400" dirty="0" smtClean="0">
              <a:solidFill>
                <a:schemeClr val="bg1"/>
              </a:solidFill>
            </a:endParaRPr>
          </a:p>
          <a:p>
            <a:pPr algn="l"/>
            <a:r>
              <a:rPr lang="en-US" sz="1400" dirty="0" smtClean="0">
                <a:solidFill>
                  <a:schemeClr val="bg1"/>
                </a:solidFill>
              </a:rPr>
              <a:t>Agricultural Code Change (City Council Meeting 5/20)</a:t>
            </a:r>
          </a:p>
          <a:p>
            <a:pPr algn="l"/>
            <a:endParaRPr lang="en-US" sz="1400" dirty="0" smtClean="0">
              <a:solidFill>
                <a:schemeClr val="bg1"/>
              </a:solidFill>
            </a:endParaRPr>
          </a:p>
          <a:p>
            <a:pPr algn="l"/>
            <a:endParaRPr lang="en-US" sz="1400" dirty="0" smtClean="0">
              <a:solidFill>
                <a:schemeClr val="bg1"/>
              </a:solidFill>
            </a:endParaRPr>
          </a:p>
          <a:p>
            <a:pPr algn="l"/>
            <a:r>
              <a:rPr lang="en-US" sz="1400" dirty="0" smtClean="0">
                <a:solidFill>
                  <a:schemeClr val="bg1"/>
                </a:solidFill>
              </a:rPr>
              <a:t>Trinity Lane (City Council meeting 5/20)</a:t>
            </a:r>
          </a:p>
          <a:p>
            <a:pPr algn="l"/>
            <a:endParaRPr lang="en-US" sz="1400" dirty="0" smtClean="0">
              <a:solidFill>
                <a:schemeClr val="bg1"/>
              </a:solidFill>
            </a:endParaRPr>
          </a:p>
          <a:p>
            <a:pPr algn="l"/>
            <a:endParaRPr lang="en-US" sz="1400" dirty="0" smtClean="0">
              <a:solidFill>
                <a:schemeClr val="bg1"/>
              </a:solidFill>
            </a:endParaRPr>
          </a:p>
          <a:p>
            <a:pPr algn="l"/>
            <a:r>
              <a:rPr lang="en-US" sz="1400" dirty="0" smtClean="0">
                <a:solidFill>
                  <a:schemeClr val="bg1"/>
                </a:solidFill>
              </a:rPr>
              <a:t>Historic  District Master Plan (Kickoff meeting at the end of May)</a:t>
            </a:r>
          </a:p>
          <a:p>
            <a:pPr algn="l"/>
            <a:endParaRPr lang="en-US" sz="1400" dirty="0" smtClean="0">
              <a:solidFill>
                <a:schemeClr val="bg1"/>
              </a:solidFill>
            </a:endParaRPr>
          </a:p>
          <a:p>
            <a:pPr algn="l"/>
            <a:endParaRPr lang="en-US" sz="1400" dirty="0" smtClean="0">
              <a:solidFill>
                <a:schemeClr val="bg1"/>
              </a:solidFill>
            </a:endParaRPr>
          </a:p>
          <a:p>
            <a:pPr algn="l"/>
            <a:r>
              <a:rPr lang="en-US" sz="1400" dirty="0" smtClean="0">
                <a:solidFill>
                  <a:schemeClr val="bg1"/>
                </a:solidFill>
              </a:rPr>
              <a:t>Osceola Linear Park (Public Workshop 6/4, CEP Boardroom  11-1)</a:t>
            </a:r>
          </a:p>
          <a:p>
            <a:pPr algn="l"/>
            <a:endParaRPr lang="en-US" sz="1400" dirty="0" smtClean="0">
              <a:solidFill>
                <a:schemeClr val="bg1"/>
              </a:solidFill>
            </a:endParaRPr>
          </a:p>
          <a:p>
            <a:pPr algn="l"/>
            <a:endParaRPr lang="en-US" sz="1400" dirty="0" smtClean="0">
              <a:solidFill>
                <a:schemeClr val="bg1"/>
              </a:solidFill>
            </a:endParaRPr>
          </a:p>
          <a:p>
            <a:pPr algn="l"/>
            <a:r>
              <a:rPr lang="en-US" sz="1400" dirty="0" smtClean="0">
                <a:solidFill>
                  <a:schemeClr val="bg1"/>
                </a:solidFill>
              </a:rPr>
              <a:t>Other Projects</a:t>
            </a:r>
          </a:p>
          <a:p>
            <a:pPr algn="l"/>
            <a:endParaRPr lang="en-US" sz="1400" dirty="0" smtClean="0">
              <a:solidFill>
                <a:schemeClr val="bg1"/>
              </a:solidFill>
            </a:endParaRPr>
          </a:p>
          <a:p>
            <a:pPr algn="l"/>
            <a:endParaRPr lang="en-US" sz="1400" dirty="0" smtClean="0">
              <a:solidFill>
                <a:schemeClr val="bg1"/>
              </a:solidFill>
            </a:endParaRPr>
          </a:p>
          <a:p>
            <a:pPr algn="l"/>
            <a:endParaRPr lang="en-US" sz="1400" dirty="0" smtClean="0">
              <a:solidFill>
                <a:schemeClr val="bg1"/>
              </a:solidFill>
            </a:endParaRPr>
          </a:p>
          <a:p>
            <a:pPr algn="l"/>
            <a:endParaRPr lang="en-US" sz="1400" dirty="0" smtClean="0">
              <a:solidFill>
                <a:schemeClr val="bg1"/>
              </a:solidFill>
            </a:endParaRPr>
          </a:p>
          <a:p>
            <a:pPr algn="l"/>
            <a:r>
              <a:rPr lang="en-US" sz="1400" dirty="0" smtClean="0">
                <a:solidFill>
                  <a:schemeClr val="bg1"/>
                </a:solidFill>
              </a:rPr>
              <a:t> </a:t>
            </a:r>
          </a:p>
          <a:p>
            <a:pPr lvl="0" algn="l"/>
            <a:endParaRPr lang="en-US" sz="1400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13F6477AB47604F80AF4670806A648D" ma:contentTypeVersion="0" ma:contentTypeDescription="Create a new document." ma:contentTypeScope="" ma:versionID="a16dc12d01599920e2cdd9796f6826ba">
  <xsd:schema xmlns:xsd="http://www.w3.org/2001/XMLSchema" xmlns:p="http://schemas.microsoft.com/office/2006/metadata/properties" targetNamespace="http://schemas.microsoft.com/office/2006/metadata/properties" ma:root="true" ma:fieldsID="4aeb20c0e3442673af7ee1078645876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3.xml><?xml version="1.0" encoding="utf-8"?>
<p:properties xmlns:p="http://schemas.microsoft.com/office/2006/metadata/properties" xmlns:xsi="http://www.w3.org/2001/XMLSchema-instance">
  <documentManagement/>
</p:properties>
</file>

<file path=customXml/itemProps1.xml><?xml version="1.0" encoding="utf-8"?>
<ds:datastoreItem xmlns:ds="http://schemas.openxmlformats.org/officeDocument/2006/customXml" ds:itemID="{3F5B2CC8-E43F-4851-AFBE-A9BCD84678F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B5699F8-2D1E-4B59-8BE3-7C838705D03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3.xml><?xml version="1.0" encoding="utf-8"?>
<ds:datastoreItem xmlns:ds="http://schemas.openxmlformats.org/officeDocument/2006/customXml" ds:itemID="{4E3791DB-4DF4-4BEC-973C-7F5CE3A4F6AF}">
  <ds:schemaRefs>
    <ds:schemaRef ds:uri="http://purl.org/dc/terms/"/>
    <ds:schemaRef ds:uri="http://purl.org/dc/elements/1.1/"/>
    <ds:schemaRef ds:uri="http://www.w3.org/XML/1998/namespace"/>
    <ds:schemaRef ds:uri="http://purl.org/dc/dcmitype/"/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2320</TotalTime>
  <Words>363</Words>
  <Application>Microsoft Office PowerPoint</Application>
  <PresentationFormat>On-screen Show (4:3)</PresentationFormat>
  <Paragraphs>121</Paragraphs>
  <Slides>11</Slides>
  <Notes>4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3" baseType="lpstr">
      <vt:lpstr>Flow</vt:lpstr>
      <vt:lpstr>Acrobat Document</vt:lpstr>
      <vt:lpstr>Slide 1</vt:lpstr>
      <vt:lpstr>Agenda</vt:lpstr>
      <vt:lpstr>Vision Strategies</vt:lpstr>
      <vt:lpstr>Place Based Code</vt:lpstr>
      <vt:lpstr>Place Based Code</vt:lpstr>
      <vt:lpstr>East and West Ocala CRAs</vt:lpstr>
      <vt:lpstr>Osceola  Linear  Park</vt:lpstr>
      <vt:lpstr>SR 40 Plan</vt:lpstr>
      <vt:lpstr>  Recent/Upcoming Projects/Amendments </vt:lpstr>
      <vt:lpstr>Meeting Schedule / Time </vt:lpstr>
      <vt:lpstr>Comments / Questions</vt:lpstr>
    </vt:vector>
  </TitlesOfParts>
  <Company>City of Ocala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jrobbins</dc:creator>
  <cp:lastModifiedBy>User</cp:lastModifiedBy>
  <cp:revision>203</cp:revision>
  <dcterms:created xsi:type="dcterms:W3CDTF">2012-08-06T20:29:31Z</dcterms:created>
  <dcterms:modified xsi:type="dcterms:W3CDTF">2014-05-15T14:57:05Z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0x010100A13F6477AB47604F80AF4670806A648D</vt:lpwstr>
  </property>
</Properties>
</file>